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3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34" autoAdjust="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3D00E-464D-4911-AB34-BC52DC749856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A4903-6E01-455F-87C3-C9DC016236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374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Работу над проектом разработчик ведет в своей личной рабочей области, расположенной на диске его рабочего компьютера. Фактически это директория (набор директорий), содержащая артефакты проекта.</a:t>
            </a:r>
          </a:p>
          <a:p>
            <a:endParaRPr lang="ru-RU" dirty="0"/>
          </a:p>
          <a:p>
            <a:r>
              <a:rPr lang="ru-RU" dirty="0"/>
              <a:t>Все изменения, которые разработчик вносит в проект, попадают в рабочую область.</a:t>
            </a:r>
          </a:p>
          <a:p>
            <a:endParaRPr lang="ru-RU" dirty="0"/>
          </a:p>
          <a:p>
            <a:r>
              <a:rPr lang="ru-RU" dirty="0"/>
              <a:t>Если над проектом работают более одного человека, можно разместить рабочую область на разделяемом диске файлового сервера.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229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Важно понимать, что </a:t>
            </a:r>
            <a:r>
              <a:rPr lang="en-US" dirty="0"/>
              <a:t>Git – </a:t>
            </a:r>
            <a:r>
              <a:rPr lang="ru-RU" dirty="0"/>
              <a:t>всего лишь инструмент. Мало просто иметь инструмент, даже хороший. Для его эффективного использования нужна методика.</a:t>
            </a:r>
          </a:p>
          <a:p>
            <a:endParaRPr lang="ru-RU" dirty="0"/>
          </a:p>
          <a:p>
            <a:r>
              <a:rPr lang="ru-RU" dirty="0"/>
              <a:t>Одной из распространенных методик</a:t>
            </a:r>
            <a:r>
              <a:rPr lang="en-US" dirty="0"/>
              <a:t> </a:t>
            </a:r>
            <a:r>
              <a:rPr lang="ru-RU" dirty="0"/>
              <a:t>работы с репозиторием является </a:t>
            </a:r>
            <a:r>
              <a:rPr lang="en-US" dirty="0" err="1"/>
              <a:t>GitFlow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Основные идеи: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master – </a:t>
            </a:r>
            <a:r>
              <a:rPr lang="ru-RU" dirty="0"/>
              <a:t>стабильная ветка кода. В нее помещают проверенный, рабочий код, готовый к поставке </a:t>
            </a:r>
            <a:br>
              <a:rPr lang="ru-RU" dirty="0"/>
            </a:br>
            <a:r>
              <a:rPr lang="ru-RU" dirty="0"/>
              <a:t>(релиз).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develop – </a:t>
            </a:r>
            <a:r>
              <a:rPr lang="ru-RU" dirty="0"/>
              <a:t>рабочая ветка. В ней ведется постоянная работа над проектом. 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Для решения конкретной задачи разработчик создает специальную ветку – </a:t>
            </a:r>
            <a:r>
              <a:rPr lang="en-US" dirty="0"/>
              <a:t>feature branch. </a:t>
            </a:r>
            <a:r>
              <a:rPr lang="ru-RU" dirty="0"/>
              <a:t>Все изменения он вносит в эту ветку. Когда задача решена, </a:t>
            </a:r>
            <a:r>
              <a:rPr lang="en-US" dirty="0"/>
              <a:t>feature branch </a:t>
            </a:r>
            <a:r>
              <a:rPr lang="ru-RU" dirty="0"/>
              <a:t>вливается в </a:t>
            </a:r>
            <a:r>
              <a:rPr lang="en-US" dirty="0"/>
              <a:t>develop. </a:t>
            </a:r>
            <a:r>
              <a:rPr lang="ru-RU" dirty="0"/>
              <a:t>После этого </a:t>
            </a:r>
            <a:r>
              <a:rPr lang="en-US" dirty="0"/>
              <a:t>feature branch </a:t>
            </a:r>
            <a:r>
              <a:rPr lang="ru-RU" dirty="0"/>
              <a:t>может быть безопасно удалена.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Когда код в ветке </a:t>
            </a:r>
            <a:r>
              <a:rPr lang="en-US" dirty="0"/>
              <a:t>develop</a:t>
            </a:r>
            <a:r>
              <a:rPr lang="ru-RU" dirty="0"/>
              <a:t> становится достаточно зрелым для выпуска очередного релиза, создается </a:t>
            </a:r>
            <a:r>
              <a:rPr lang="en-US" dirty="0"/>
              <a:t>release branch. </a:t>
            </a:r>
            <a:r>
              <a:rPr lang="ru-RU" dirty="0"/>
              <a:t>В ней команда выпуска релиза добавляет последние штрихи в </a:t>
            </a:r>
            <a:r>
              <a:rPr lang="ru-RU" dirty="0" err="1"/>
              <a:t>релизную</a:t>
            </a:r>
            <a:r>
              <a:rPr lang="ru-RU" dirty="0"/>
              <a:t> версию. После готовности </a:t>
            </a:r>
            <a:r>
              <a:rPr lang="en-US" dirty="0"/>
              <a:t>release branch </a:t>
            </a:r>
            <a:r>
              <a:rPr lang="ru-RU" dirty="0"/>
              <a:t>вливается в </a:t>
            </a:r>
            <a:r>
              <a:rPr lang="en-US" dirty="0"/>
              <a:t>develop </a:t>
            </a:r>
            <a:r>
              <a:rPr lang="ru-RU" dirty="0"/>
              <a:t>и </a:t>
            </a:r>
            <a:r>
              <a:rPr lang="en-US" dirty="0"/>
              <a:t>master. </a:t>
            </a:r>
            <a:r>
              <a:rPr lang="ru-RU" dirty="0"/>
              <a:t>В ветке </a:t>
            </a:r>
            <a:r>
              <a:rPr lang="en-US" dirty="0"/>
              <a:t>master </a:t>
            </a:r>
            <a:r>
              <a:rPr lang="ru-RU" dirty="0" err="1"/>
              <a:t>релизная</a:t>
            </a:r>
            <a:r>
              <a:rPr lang="ru-RU" dirty="0"/>
              <a:t> версия помечается соответствующим тегом.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Когда в релизе обнаруживается ошибка, для ее исправления создается </a:t>
            </a:r>
            <a:r>
              <a:rPr lang="en-US" dirty="0"/>
              <a:t>hotfix branch. </a:t>
            </a:r>
            <a:r>
              <a:rPr lang="ru-RU" dirty="0"/>
              <a:t>В этой ветке происходит вся работа над ошибками. Когда ошибка исправлена, на базе этой ветки выпускается исправленный релиз. 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С целью повышения качества кода разработчикам может быть запрещено прямое вливание </a:t>
            </a:r>
            <a:r>
              <a:rPr lang="en-US" dirty="0"/>
              <a:t>feature branch </a:t>
            </a:r>
            <a:r>
              <a:rPr lang="ru-RU" dirty="0"/>
              <a:t>в </a:t>
            </a:r>
            <a:r>
              <a:rPr lang="en-US" dirty="0"/>
              <a:t>develop. </a:t>
            </a:r>
            <a:r>
              <a:rPr lang="ru-RU" dirty="0"/>
              <a:t>Вместо этого по завершении работы над задачей разработчик создает </a:t>
            </a:r>
            <a:r>
              <a:rPr lang="en-US" dirty="0"/>
              <a:t>merge request. </a:t>
            </a:r>
            <a:r>
              <a:rPr lang="ru-RU" dirty="0"/>
              <a:t>В этом случае вливание происходит только после того, как код успешно пройдет тестирование, а назначенные рецензенты одобрят все внесенные разработчиком изменения. В противном случае код возвращается на доработку.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  <a:p>
            <a:pPr marL="0" indent="0">
              <a:buFont typeface="+mj-lt"/>
              <a:buNone/>
            </a:pPr>
            <a:r>
              <a:rPr lang="ru-RU" dirty="0"/>
              <a:t>В настоящий момент </a:t>
            </a:r>
            <a:r>
              <a:rPr lang="en-US" dirty="0" err="1"/>
              <a:t>GitFlow</a:t>
            </a:r>
            <a:r>
              <a:rPr lang="en-US" dirty="0"/>
              <a:t> </a:t>
            </a:r>
            <a:r>
              <a:rPr lang="ru-RU" dirty="0"/>
              <a:t>используется в практике СВА. </a:t>
            </a:r>
          </a:p>
          <a:p>
            <a:pPr marL="0" indent="0">
              <a:buFont typeface="+mj-lt"/>
              <a:buNone/>
            </a:pPr>
            <a:endParaRPr lang="ru-RU" dirty="0"/>
          </a:p>
          <a:p>
            <a:pPr marL="0" indent="0">
              <a:buFont typeface="+mj-lt"/>
              <a:buNone/>
            </a:pPr>
            <a:r>
              <a:rPr lang="ru-RU" dirty="0"/>
              <a:t>Достоинства: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Позволяет повысить качество кода за счет интенсивного тестирования и рецензирования кода.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Трассировка задач </a:t>
            </a:r>
            <a:r>
              <a:rPr lang="ru-RU" dirty="0" err="1"/>
              <a:t>бэклога</a:t>
            </a:r>
            <a:r>
              <a:rPr lang="ru-RU" dirty="0"/>
              <a:t> к изменениям кода.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Простая и понятная методика легка в использовании и хорошо дисциплинирует команду.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Недостатки: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Обязательное использование </a:t>
            </a:r>
            <a:r>
              <a:rPr lang="en-US" dirty="0"/>
              <a:t>merge request </a:t>
            </a:r>
            <a:r>
              <a:rPr lang="ru-RU" dirty="0"/>
              <a:t>затягивает завершение задач.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 случае, если решается достаточно сложная задача, при слиянии ветвей могут возникать серьезные проблемы.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Целесообразно лишь в случае, если разработчики активно используют автоматическое</a:t>
            </a:r>
            <a:r>
              <a:rPr lang="en-US" dirty="0"/>
              <a:t> </a:t>
            </a:r>
            <a:r>
              <a:rPr lang="ru-RU" dirty="0"/>
              <a:t>тестирование;</a:t>
            </a:r>
            <a:r>
              <a:rPr lang="en-US" dirty="0"/>
              <a:t> </a:t>
            </a:r>
            <a:r>
              <a:rPr lang="ru-RU" dirty="0"/>
              <a:t>при его отсутствии вырождается в культ карго.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8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процессе работы над проектом в персональной рабочей области все артефакты проекта (требования, диаграммы, исходные тексты) подвергаются опасности.</a:t>
            </a:r>
          </a:p>
          <a:p>
            <a:endParaRPr lang="ru-RU" dirty="0"/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Утрата данных.</a:t>
            </a:r>
          </a:p>
          <a:p>
            <a:pPr marL="685800" lvl="1" indent="-228600">
              <a:buFont typeface="+mj-lt"/>
              <a:buAutoNum type="arabicPeriod"/>
            </a:pPr>
            <a:r>
              <a:rPr lang="ru-RU" dirty="0"/>
              <a:t>Физическая порча носителя.</a:t>
            </a:r>
          </a:p>
          <a:p>
            <a:pPr marL="685800" lvl="1" indent="-228600">
              <a:buFont typeface="+mj-lt"/>
              <a:buAutoNum type="arabicPeriod"/>
            </a:pPr>
            <a:r>
              <a:rPr lang="ru-RU" dirty="0"/>
              <a:t>Вирусная атака.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dirty="0"/>
              <a:t>Неудачные эксперименты с кодом: вносили вроде бы полезные изменения, но в какой-то момент оказалось, что лучше вернуться к исходному варианту. Но это не всегда так просто.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dirty="0"/>
              <a:t>Несогласованные правки на сетевом ресурсе.</a:t>
            </a:r>
          </a:p>
          <a:p>
            <a:pPr marL="228600" lvl="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71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Можно, например, периодически сбрасывать информацию на </a:t>
            </a:r>
            <a:r>
              <a:rPr lang="ru-RU" dirty="0" err="1"/>
              <a:t>флешку</a:t>
            </a:r>
            <a:r>
              <a:rPr lang="ru-RU" dirty="0"/>
              <a:t>, которую хранить в безопасном месте.</a:t>
            </a:r>
          </a:p>
          <a:p>
            <a:endParaRPr lang="ru-RU" dirty="0"/>
          </a:p>
          <a:p>
            <a:r>
              <a:rPr lang="ru-RU" dirty="0"/>
              <a:t>Можно воспользоваться облачными сервисами хранения. Правда, ваша информация в этом случае принадлежит уже не только вам. Это годится далеко не для всех применений.</a:t>
            </a:r>
          </a:p>
          <a:p>
            <a:endParaRPr lang="ru-RU" dirty="0"/>
          </a:p>
          <a:p>
            <a:r>
              <a:rPr lang="ru-RU" dirty="0"/>
              <a:t>Это спасет от случайной утраты данных, но не решает вопрос, как вернуться к рабочему варианту кода при необходимости.</a:t>
            </a:r>
          </a:p>
          <a:p>
            <a:endParaRPr lang="en-US" dirty="0"/>
          </a:p>
          <a:p>
            <a:r>
              <a:rPr lang="ru-RU" dirty="0"/>
              <a:t>Можно регулярно архивировать проект после внесения значимых изменений. В этом случае нужно помнить, чем, например, версия от 10 июля 2022 года, записанная в 11:55, отличается от версии, записанной в тот же день в 12</a:t>
            </a:r>
            <a:r>
              <a:rPr lang="en-US" dirty="0"/>
              <a:t>:37.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29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перечисленные проблемы решает система контроля версий (</a:t>
            </a:r>
            <a:r>
              <a:rPr lang="en-US" dirty="0"/>
              <a:t>Version Control System, VCS).</a:t>
            </a:r>
          </a:p>
          <a:p>
            <a:endParaRPr lang="en-US" dirty="0"/>
          </a:p>
          <a:p>
            <a:r>
              <a:rPr lang="ru-RU" dirty="0"/>
              <a:t>Во-первых, </a:t>
            </a:r>
            <a:r>
              <a:rPr lang="en-US" dirty="0"/>
              <a:t>VCS </a:t>
            </a:r>
            <a:r>
              <a:rPr lang="ru-RU" dirty="0"/>
              <a:t>способна обеспечить надежное хранение данных. Ввиду высокой важности хранимых данных </a:t>
            </a:r>
            <a:r>
              <a:rPr lang="en-US" dirty="0"/>
              <a:t>VCS </a:t>
            </a:r>
            <a:r>
              <a:rPr lang="ru-RU" dirty="0"/>
              <a:t>на предприятиях разворачивают на производительных серверах, подключенных к высоконадежным хранилищам данных с высокой степенью резервирования (</a:t>
            </a:r>
            <a:r>
              <a:rPr lang="en-US" dirty="0"/>
              <a:t>RAID-</a:t>
            </a:r>
            <a:r>
              <a:rPr lang="ru-RU" dirty="0"/>
              <a:t>массивы дисков) и с налаженной системой периодического архивирования данных.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Во-вторых, </a:t>
            </a:r>
            <a:r>
              <a:rPr lang="en-US" dirty="0"/>
              <a:t>VCS – </a:t>
            </a:r>
            <a:r>
              <a:rPr lang="ru-RU" dirty="0"/>
              <a:t>это нечто большее, чем просто надежное хранилище файлов. </a:t>
            </a:r>
            <a:r>
              <a:rPr lang="en-US" dirty="0"/>
              <a:t>VCS </a:t>
            </a:r>
            <a:r>
              <a:rPr lang="ru-RU" dirty="0"/>
              <a:t>предоставляет клиентам особый сервис – репозиторий.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28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Репозиторий хранит артефакты проекта. Обычно одному проекту соответствует один репозиторий, поскольку так проще, но возможны и другие варианты.</a:t>
            </a:r>
          </a:p>
          <a:p>
            <a:endParaRPr lang="ru-RU" dirty="0"/>
          </a:p>
          <a:p>
            <a:r>
              <a:rPr lang="ru-RU" dirty="0"/>
              <a:t>Разработчик может получить копию содержимого репозитория в свою рабочую область, внести изменения, а потом передать измененную версию обратно в репозиторий.</a:t>
            </a:r>
            <a:r>
              <a:rPr lang="en-US" dirty="0"/>
              <a:t> </a:t>
            </a:r>
            <a:r>
              <a:rPr lang="ru-RU" dirty="0"/>
              <a:t>Получение текущей версии артефактов из репозитория в персональную рабочую область в разных </a:t>
            </a:r>
            <a:r>
              <a:rPr lang="en-US" dirty="0"/>
              <a:t>VCS </a:t>
            </a:r>
            <a:r>
              <a:rPr lang="ru-RU" dirty="0"/>
              <a:t>называют </a:t>
            </a:r>
            <a:r>
              <a:rPr lang="en-US" dirty="0"/>
              <a:t>checkout, update, pull, </a:t>
            </a:r>
            <a:r>
              <a:rPr lang="ru-RU" dirty="0"/>
              <a:t>а сохранение изменений из рабочей области в репозитории – </a:t>
            </a:r>
            <a:r>
              <a:rPr lang="en-US" dirty="0" err="1"/>
              <a:t>checkin</a:t>
            </a:r>
            <a:r>
              <a:rPr lang="en-US" dirty="0"/>
              <a:t>, commit, push.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12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каждой фиксации изменений (</a:t>
            </a:r>
            <a:r>
              <a:rPr lang="ru-RU" dirty="0" err="1"/>
              <a:t>коммите</a:t>
            </a:r>
            <a:r>
              <a:rPr lang="ru-RU" dirty="0"/>
              <a:t>) в репозитории сохраняется текущая версия артефактов проекта. Однако предыдущие версии никуда не деваются; репозиторий хранит их с первой по последнюю. При этом каждая версия получает уникальный идентификатор, отличающий ее от других в том же репозитории.</a:t>
            </a:r>
          </a:p>
          <a:p>
            <a:endParaRPr lang="ru-RU" dirty="0"/>
          </a:p>
          <a:p>
            <a:r>
              <a:rPr lang="ru-RU" dirty="0"/>
              <a:t>По умолчанию работа ведется с последней версией как с наиболее актуальной. Но при необходимости можно переключиться на любую версию.</a:t>
            </a:r>
          </a:p>
          <a:p>
            <a:endParaRPr lang="ru-RU" dirty="0"/>
          </a:p>
          <a:p>
            <a:r>
              <a:rPr lang="ru-RU" dirty="0"/>
              <a:t>Таким образом, разработчик может безбоязненно вносить изменения, зная, что всегда может откатиться в предыдущее состояние проекта с минимальными усилиями.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45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Помимо ведение истории версий артефактов, </a:t>
            </a:r>
            <a:r>
              <a:rPr lang="en-US" dirty="0"/>
              <a:t>VCS </a:t>
            </a:r>
            <a:r>
              <a:rPr lang="ru-RU" dirty="0"/>
              <a:t>предоставляет еще одну важную функцию: создание веток версий.</a:t>
            </a:r>
          </a:p>
          <a:p>
            <a:endParaRPr lang="ru-RU" dirty="0"/>
          </a:p>
          <a:p>
            <a:r>
              <a:rPr lang="ru-RU" dirty="0"/>
              <a:t>От любой версии в репозитории можно начать новую ветку кода. Изменения, вносимые в одну ветку, не оказывают никакого влияния на остальные. Это позволяет проводить самые рискованные эксперименты, не опасаясь повредить работающий код.</a:t>
            </a:r>
          </a:p>
          <a:p>
            <a:endParaRPr lang="ru-RU" dirty="0"/>
          </a:p>
          <a:p>
            <a:r>
              <a:rPr lang="ru-RU" dirty="0"/>
              <a:t>Ветвление можно проводить рекурсивно: начать новую ветку от другой ветки, и так произвольное число раз. Впрочем, важно соблюдать меру, поскольку в изобилии веток легко заблудиться.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Ветки очень активно используются при командной разработке, поскольку позволяют нескольким разработчикам решать разные задачи независимо друг от друга.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481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Слияние веток – операция, по смыслу обратная ветвлению.</a:t>
            </a:r>
          </a:p>
          <a:p>
            <a:endParaRPr lang="ru-RU" dirty="0"/>
          </a:p>
          <a:p>
            <a:r>
              <a:rPr lang="ru-RU" dirty="0"/>
              <a:t>Допустим, мы создали новую ветку, внесли в нее изменения и остались довольны результатом. Как зафиксировать этот результат в исходной ветке?</a:t>
            </a:r>
          </a:p>
          <a:p>
            <a:endParaRPr lang="ru-RU" dirty="0"/>
          </a:p>
          <a:p>
            <a:r>
              <a:rPr lang="en-US" dirty="0"/>
              <a:t>VCS </a:t>
            </a:r>
            <a:r>
              <a:rPr lang="ru-RU" dirty="0"/>
              <a:t>предлагает для этой цели специальную операцию: слияние веток. При этом к исходной ветке добавляется новая версия, которая включает все изменения, сделанные в сливаемой ветке.</a:t>
            </a:r>
            <a:r>
              <a:rPr lang="en-US" dirty="0"/>
              <a:t> </a:t>
            </a:r>
            <a:r>
              <a:rPr lang="ru-RU" dirty="0"/>
              <a:t>Это не всегда происходит гладко. Может возникнуть ситуация, называемая конфликтом версий. Это происходит, когда в обеих ветках внесены взаимоисключающие изменения. В этом случае необходимо ручное вмешательство. Подробнее об этом поговорим в спецкурсе по </a:t>
            </a:r>
            <a:r>
              <a:rPr lang="en-US" dirty="0"/>
              <a:t>VCS Git.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При отсутствии конфликтов слияние выполняется автоматически.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883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VCS </a:t>
            </a:r>
            <a:r>
              <a:rPr lang="ru-RU" dirty="0"/>
              <a:t>присваивает идентификаторы версиям по собственной системе. Например, </a:t>
            </a:r>
            <a:r>
              <a:rPr lang="en-US" dirty="0"/>
              <a:t>SVN </a:t>
            </a:r>
            <a:r>
              <a:rPr lang="ru-RU" dirty="0"/>
              <a:t>использует сквозную нумерацию, </a:t>
            </a:r>
            <a:r>
              <a:rPr lang="en-US" dirty="0"/>
              <a:t>Git </a:t>
            </a:r>
            <a:r>
              <a:rPr lang="ru-RU" dirty="0"/>
              <a:t>вычисляет хэш-функцию </a:t>
            </a:r>
            <a:r>
              <a:rPr lang="en-US" dirty="0"/>
              <a:t>SHA-1 </a:t>
            </a:r>
            <a:r>
              <a:rPr lang="ru-RU" dirty="0"/>
              <a:t>от содержимого </a:t>
            </a:r>
            <a:r>
              <a:rPr lang="ru-RU" dirty="0" err="1"/>
              <a:t>коммита</a:t>
            </a:r>
            <a:r>
              <a:rPr lang="ru-RU" dirty="0"/>
              <a:t> и т.д. Эти идентификаторы уникальны и позволяют однозначно отличить конкретную версию от любой другой, но сами по себе для разработчика мало что значат.</a:t>
            </a:r>
          </a:p>
          <a:p>
            <a:endParaRPr lang="ru-RU" dirty="0"/>
          </a:p>
          <a:p>
            <a:r>
              <a:rPr lang="ru-RU" dirty="0"/>
              <a:t>Разработчики часто используют так называемое «семантическое </a:t>
            </a:r>
            <a:r>
              <a:rPr lang="ru-RU" dirty="0" err="1"/>
              <a:t>версионирование</a:t>
            </a:r>
            <a:r>
              <a:rPr lang="ru-RU" dirty="0"/>
              <a:t>», при котором номер версии выглядит наподобие 2.0.0. Именно семантический номер версии обычно имеют в виду, когда говорят о «версии продукта». Но к идентификатору версии </a:t>
            </a:r>
            <a:r>
              <a:rPr lang="ru-RU" dirty="0" err="1"/>
              <a:t>коммита</a:t>
            </a:r>
            <a:r>
              <a:rPr lang="ru-RU" dirty="0"/>
              <a:t> в </a:t>
            </a:r>
            <a:r>
              <a:rPr lang="en-US" dirty="0"/>
              <a:t>VCS </a:t>
            </a:r>
            <a:r>
              <a:rPr lang="ru-RU" dirty="0"/>
              <a:t>этот номер не имеет никакого отношения.</a:t>
            </a:r>
          </a:p>
          <a:p>
            <a:endParaRPr lang="ru-RU" dirty="0"/>
          </a:p>
          <a:p>
            <a:r>
              <a:rPr lang="ru-RU" dirty="0"/>
              <a:t>Чтобы увязать вместе физический номер версии (идентификатор </a:t>
            </a:r>
            <a:r>
              <a:rPr lang="ru-RU" dirty="0" err="1"/>
              <a:t>коммита</a:t>
            </a:r>
            <a:r>
              <a:rPr lang="ru-RU" dirty="0"/>
              <a:t>) с логическим (семантическим номером версии), используются теги. Тег – это метка с произвольным текстом, которая привязывается к определенному </a:t>
            </a:r>
            <a:r>
              <a:rPr lang="ru-RU" dirty="0" err="1"/>
              <a:t>коммиту</a:t>
            </a:r>
            <a:r>
              <a:rPr lang="ru-RU" dirty="0"/>
              <a:t>. Теги должны быть уникальны, поскольку используются для идентификации конкретного </a:t>
            </a:r>
            <a:r>
              <a:rPr lang="ru-RU" dirty="0" err="1"/>
              <a:t>коммита</a:t>
            </a:r>
            <a:r>
              <a:rPr lang="ru-RU" dirty="0"/>
              <a:t>. При этом условии тег может заменять идентификатор </a:t>
            </a:r>
            <a:r>
              <a:rPr lang="ru-RU" dirty="0" err="1"/>
              <a:t>коммита</a:t>
            </a:r>
            <a:r>
              <a:rPr lang="ru-RU" dirty="0"/>
              <a:t> при операциях с </a:t>
            </a:r>
            <a:r>
              <a:rPr lang="en-US" dirty="0"/>
              <a:t>VCS.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A4903-6E01-455F-87C3-C9DC0162365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23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1177AF-C4F9-4EAD-B528-74918EFBB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A22A9D-655B-4532-91A1-3118A3A10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6F7ADA-504F-47CD-B491-00ED7796A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DA287A-F9C0-46FA-9B22-D4CC60959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294C25-B5EE-4141-8F13-379EE163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30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6E76F-7AC5-4D66-9602-F68B551E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561B00-B943-4C32-91D5-137BE9EAB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DE0A43-2D85-4CAE-9987-4E3E857C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CCDB64-1EE7-4CA3-8EAB-BB258533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769CC8-AF5C-45E0-A980-E2D7A02F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22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B91018-AEDC-4B75-8B72-8B93A6C68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7EFD6D-100F-4FAF-9599-FF151E320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CE439E-FACC-415E-BF44-88194C62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EE5834-0879-45D5-B9B9-95C7A563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8B5129-EC3F-4B13-94C0-CDBD761D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87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60D3C-A041-4329-92D5-D87DF2F1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9B6E1-B394-43F5-AE16-D54473BD6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44214E-48B8-4F5E-AF6E-0A58A410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561054-E600-4C24-9802-4F3C46A4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E03BE0-C1E5-4B14-BA2A-A6C10D53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68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1F385-FC34-4C8D-82B1-FEE39703C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DA76DA-9101-42FB-B573-E8D51728A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763382-E140-477D-AA2E-181B5EF2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AEEF9C-50B5-4A29-87F8-D48AF6F3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2E3990-A9AE-465C-BF66-63E32172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6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9F9BA-6EC8-4CF1-ABFD-43303D4A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E1B61F-3AA7-4A9F-8560-03B24A7EA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0C6F6B-0816-483B-9B02-3CBA60373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D024B9-8A5C-4C82-ADBC-8BC59A2F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986DEE-2AE9-42F5-8356-A3998FBC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B12BF4-0975-4753-B7AE-640282D1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56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16A51-DCB2-4EB7-A1F0-CDBD8D6E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CB7F2A-1738-451B-9DBA-DECCB52B4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477272-3841-49F9-A7FF-7645BE05F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4A3D8D-6F0A-4768-9E9C-883B2CC6D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666186-35ED-4245-9A9A-CD37CCBA4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A5877D-A943-4CE0-9FBF-E188F09CC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C8C22F-9EBF-4D89-81B1-F6262629B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A09A6EE-D622-4CB0-8676-36F83187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05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1B56D-75A7-43F9-9930-F54A0772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F7FD07-731D-414C-90D1-6CC4F1B4D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DF95D5-CED7-4E02-B419-DEBCEFC4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BE94CE-8AA4-494A-9CA4-BCB0C1CB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11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2B8BB5-9BA8-4BE1-9290-192F8B6E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B749B1-8575-401D-9D90-2E780093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F37E5-2800-4DD5-9F07-26DD988F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04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E199B-4305-4292-87A0-509364F7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F0BBBC-50FB-4F7A-83CA-22D35DD66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031B7-D3CF-494A-99B6-7B21500C2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7A49BF-8014-488D-9568-1BDCD60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DCE945-9CFB-4485-801B-FDEF9090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9FC26A-BA80-4D0A-ADAC-20FCADD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76B5E-2E2C-4E8F-89F5-212B7991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295926F-5E93-476E-8B23-26676006A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C50951-15D2-4D07-852D-137B5B7FB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CF3A5E-EF52-4DA5-817B-5A6D0D14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D8B232-4A3D-4EA0-9AB4-9F24048D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373E43-7839-4763-9124-42B8AC88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90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7F865-89A0-441E-8300-97267357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4FCA26-5BF6-4AC9-9905-FDF55107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7CE965-4D45-4484-8EDF-F6682C35A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70AC-1A37-4368-80DD-621D9B7E7AA3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B5B3AA-3094-4A46-A155-C8175AAB6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62A2DF-0D32-446B-9C1B-0C596012C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DF87-38BC-4E09-9284-F86597147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35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22AEE9-5605-8BF4-75C6-261B7F262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72B4D"/>
                </a:solidFill>
                <a:effectLst/>
                <a:latin typeface="-apple-system"/>
              </a:rPr>
              <a:t>Лекция 2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27F473-7B39-2D14-8893-6B57DE77C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Работа с репозиторием</a:t>
            </a:r>
          </a:p>
        </p:txBody>
      </p:sp>
    </p:spTree>
    <p:extLst>
      <p:ext uri="{BB962C8B-B14F-4D97-AF65-F5344CB8AC3E}">
        <p14:creationId xmlns:p14="http://schemas.microsoft.com/office/powerpoint/2010/main" val="369163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3658C-D2E9-4C51-9899-0C2E9035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1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Теги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6C89F45-E2D2-40B0-8B22-DDF4CE7E253F}"/>
              </a:ext>
            </a:extLst>
          </p:cNvPr>
          <p:cNvSpPr/>
          <p:nvPr/>
        </p:nvSpPr>
        <p:spPr>
          <a:xfrm>
            <a:off x="2123090" y="2648607"/>
            <a:ext cx="945931" cy="9459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C5E33C-83C9-4614-AB22-7321F0EBB9A3}"/>
              </a:ext>
            </a:extLst>
          </p:cNvPr>
          <p:cNvSpPr/>
          <p:nvPr/>
        </p:nvSpPr>
        <p:spPr>
          <a:xfrm>
            <a:off x="4577255" y="2648606"/>
            <a:ext cx="945931" cy="9459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A8D1657-7F86-4684-9A4B-6A18DDC3EE48}"/>
              </a:ext>
            </a:extLst>
          </p:cNvPr>
          <p:cNvSpPr/>
          <p:nvPr/>
        </p:nvSpPr>
        <p:spPr>
          <a:xfrm>
            <a:off x="7057697" y="2648606"/>
            <a:ext cx="945931" cy="9459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0A5F018-50A3-4B2D-BB9A-210B002FF623}"/>
              </a:ext>
            </a:extLst>
          </p:cNvPr>
          <p:cNvSpPr/>
          <p:nvPr/>
        </p:nvSpPr>
        <p:spPr>
          <a:xfrm>
            <a:off x="3710152" y="4487916"/>
            <a:ext cx="945931" cy="945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627B473-4C23-428D-A533-3F35FF8DCE70}"/>
              </a:ext>
            </a:extLst>
          </p:cNvPr>
          <p:cNvSpPr/>
          <p:nvPr/>
        </p:nvSpPr>
        <p:spPr>
          <a:xfrm>
            <a:off x="7036676" y="4487915"/>
            <a:ext cx="945931" cy="945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2840A58-E95A-475D-8C82-32D5700544AB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3069021" y="3121572"/>
            <a:ext cx="1508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5752592-32EA-4FB0-94FB-D7B798142B7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523186" y="3121572"/>
            <a:ext cx="153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E90ED87-8AEF-4ED8-A9DB-0A0CA477CFAF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8003628" y="3121571"/>
            <a:ext cx="12578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D12C89F-1746-4C51-B289-3737559DE4ED}"/>
              </a:ext>
            </a:extLst>
          </p:cNvPr>
          <p:cNvCxnSpPr>
            <a:endCxn id="4" idx="2"/>
          </p:cNvCxnSpPr>
          <p:nvPr/>
        </p:nvCxnSpPr>
        <p:spPr>
          <a:xfrm>
            <a:off x="735724" y="3121571"/>
            <a:ext cx="138736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249678E-A200-4F13-8DD1-6EEB8DF2529F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930493" y="3456010"/>
            <a:ext cx="918187" cy="117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B39F079-83C1-4FF1-B523-D542B0C45C80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4656083" y="4960881"/>
            <a:ext cx="23805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D0A36BC-2C6A-4762-AC19-EA7F9E138E04}"/>
              </a:ext>
            </a:extLst>
          </p:cNvPr>
          <p:cNvCxnSpPr>
            <a:cxnSpLocks/>
            <a:stCxn id="8" idx="7"/>
            <a:endCxn id="16" idx="3"/>
          </p:cNvCxnSpPr>
          <p:nvPr/>
        </p:nvCxnSpPr>
        <p:spPr>
          <a:xfrm flipV="1">
            <a:off x="7844079" y="3456008"/>
            <a:ext cx="1555956" cy="1170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97360E0B-9CC8-4D28-B787-BC82C3770BAA}"/>
              </a:ext>
            </a:extLst>
          </p:cNvPr>
          <p:cNvSpPr/>
          <p:nvPr/>
        </p:nvSpPr>
        <p:spPr>
          <a:xfrm>
            <a:off x="9261507" y="2648605"/>
            <a:ext cx="945931" cy="945931"/>
          </a:xfrm>
          <a:prstGeom prst="ellipse">
            <a:avLst/>
          </a:prstGeom>
          <a:solidFill>
            <a:srgbClr val="C637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4A7DCB9-8DF8-4769-9443-F43360CC6F73}"/>
              </a:ext>
            </a:extLst>
          </p:cNvPr>
          <p:cNvCxnSpPr>
            <a:stCxn id="16" idx="6"/>
          </p:cNvCxnSpPr>
          <p:nvPr/>
        </p:nvCxnSpPr>
        <p:spPr>
          <a:xfrm flipV="1">
            <a:off x="10207438" y="3121570"/>
            <a:ext cx="1007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: один усеченный угол 17">
            <a:extLst>
              <a:ext uri="{FF2B5EF4-FFF2-40B4-BE49-F238E27FC236}">
                <a16:creationId xmlns:a16="http://schemas.microsoft.com/office/drawing/2014/main" id="{8860FD0A-633C-49AB-A7EE-D12BF534CBD0}"/>
              </a:ext>
            </a:extLst>
          </p:cNvPr>
          <p:cNvSpPr/>
          <p:nvPr/>
        </p:nvSpPr>
        <p:spPr>
          <a:xfrm>
            <a:off x="2123090" y="1555531"/>
            <a:ext cx="945931" cy="62011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V0.1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DDC0035-6A6A-4C06-8825-3422C4A37715}"/>
              </a:ext>
            </a:extLst>
          </p:cNvPr>
          <p:cNvCxnSpPr>
            <a:stCxn id="18" idx="1"/>
            <a:endCxn id="4" idx="0"/>
          </p:cNvCxnSpPr>
          <p:nvPr/>
        </p:nvCxnSpPr>
        <p:spPr>
          <a:xfrm>
            <a:off x="2596056" y="2175642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один усеченный угол 21">
            <a:extLst>
              <a:ext uri="{FF2B5EF4-FFF2-40B4-BE49-F238E27FC236}">
                <a16:creationId xmlns:a16="http://schemas.microsoft.com/office/drawing/2014/main" id="{CE69ACE5-42C1-4889-9547-581831CEAC6E}"/>
              </a:ext>
            </a:extLst>
          </p:cNvPr>
          <p:cNvSpPr/>
          <p:nvPr/>
        </p:nvSpPr>
        <p:spPr>
          <a:xfrm>
            <a:off x="9261507" y="1551221"/>
            <a:ext cx="945931" cy="62011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V0.</a:t>
            </a:r>
            <a:r>
              <a:rPr lang="ru-RU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47C0CF37-8093-4707-8E9B-3F6F0D50DB58}"/>
              </a:ext>
            </a:extLst>
          </p:cNvPr>
          <p:cNvCxnSpPr>
            <a:stCxn id="22" idx="1"/>
            <a:endCxn id="16" idx="0"/>
          </p:cNvCxnSpPr>
          <p:nvPr/>
        </p:nvCxnSpPr>
        <p:spPr>
          <a:xfrm>
            <a:off x="9734473" y="2171332"/>
            <a:ext cx="0" cy="47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14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9FCE3E-C90A-4E6E-BA33-9643D233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04" y="109796"/>
            <a:ext cx="10207592" cy="66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6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37E5D-B4DF-4561-A399-8C230C3D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Дополнительные сервисы работы с удаленным репозиторием </a:t>
            </a:r>
            <a:r>
              <a:rPr lang="ru-RU" dirty="0" err="1"/>
              <a:t>GitLab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C45CE-E8A0-4C34-8284-2F9A7F0C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785"/>
            <a:ext cx="10515600" cy="3854177"/>
          </a:xfrm>
        </p:spPr>
        <p:txBody>
          <a:bodyPr/>
          <a:lstStyle/>
          <a:p>
            <a:r>
              <a:rPr lang="en-US" sz="3200" dirty="0"/>
              <a:t>CI (Continuous Integration)</a:t>
            </a:r>
            <a:endParaRPr lang="ru-RU" sz="3200" dirty="0"/>
          </a:p>
          <a:p>
            <a:r>
              <a:rPr lang="en-US" sz="3200" dirty="0"/>
              <a:t>CD (Continuous Deployment)</a:t>
            </a:r>
            <a:endParaRPr lang="ru-RU" sz="3200" dirty="0"/>
          </a:p>
          <a:p>
            <a:r>
              <a:rPr lang="ru-RU" sz="3200" dirty="0"/>
              <a:t>Автоматическое тестирование проекта</a:t>
            </a:r>
          </a:p>
          <a:p>
            <a:r>
              <a:rPr lang="ru-RU" sz="3200" dirty="0"/>
              <a:t>Выпуск релизов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454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E917B-283F-4A88-9830-FA6C3BA3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951"/>
          </a:xfrm>
        </p:spPr>
        <p:txBody>
          <a:bodyPr/>
          <a:lstStyle/>
          <a:p>
            <a:pPr algn="ctr"/>
            <a:r>
              <a:rPr lang="ru-RU" dirty="0"/>
              <a:t>Рабочая область разработчика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0B2798-489F-403D-B9C0-6DBB9E4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99" y="1184947"/>
            <a:ext cx="7398601" cy="53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5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D3794-8706-45D2-B559-6D722CB4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97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Угрозы персональной рабочей области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0D3E20-98E3-48A7-BBA9-7404F544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56" y="1321203"/>
            <a:ext cx="2969858" cy="2422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C1C419-595B-4352-8EB1-387DA4F29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163" y="1458783"/>
            <a:ext cx="3289738" cy="16448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74CEB6-50B0-47C1-BEA7-842052E46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156" y="4355197"/>
            <a:ext cx="3057197" cy="20403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F8B109-37BC-44AC-95AC-4B0CB5B2B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704" y="3743837"/>
            <a:ext cx="3657280" cy="26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C16F0-5562-4007-8B45-54F773B9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Как защититься от этих угроз?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B6E065-DC8C-4BB9-8AFB-AD480B72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8814"/>
            <a:ext cx="3809999" cy="25384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11EECA-A22A-43CA-93DC-F699A5A2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65" y="4098350"/>
            <a:ext cx="4858407" cy="24292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9117DA-47C9-4A6D-871C-49FF0A49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15" y="1545048"/>
            <a:ext cx="4064211" cy="21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5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A01C6-53F0-4F7E-85D9-69C8AFB3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972"/>
          </a:xfrm>
        </p:spPr>
        <p:txBody>
          <a:bodyPr/>
          <a:lstStyle/>
          <a:p>
            <a:pPr algn="ctr"/>
            <a:r>
              <a:rPr lang="ru-RU" dirty="0"/>
              <a:t>Система контроля версий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DA5AFE-B997-4716-AFFC-97CE19F9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734371"/>
            <a:ext cx="90487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FDF10-7404-49D9-963C-DE91BD0E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Репозиторий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C4DDB0-C61D-48D1-BA93-E09D64F5E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1254673"/>
            <a:ext cx="79724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3DD21-347E-4F46-9D77-6B2CA475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1456"/>
            <a:ext cx="10515600" cy="68590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 изменений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2A9D331-25D4-4CDD-97C1-1E3EC8582E8A}"/>
              </a:ext>
            </a:extLst>
          </p:cNvPr>
          <p:cNvSpPr/>
          <p:nvPr/>
        </p:nvSpPr>
        <p:spPr>
          <a:xfrm>
            <a:off x="3037490" y="3241922"/>
            <a:ext cx="987972" cy="9879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D586971-59C0-4A40-9839-877075C394F8}"/>
              </a:ext>
            </a:extLst>
          </p:cNvPr>
          <p:cNvSpPr/>
          <p:nvPr/>
        </p:nvSpPr>
        <p:spPr>
          <a:xfrm>
            <a:off x="5399691" y="3241922"/>
            <a:ext cx="987972" cy="9879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FECE739-1D13-49E6-98C0-D06C2F7D6A87}"/>
              </a:ext>
            </a:extLst>
          </p:cNvPr>
          <p:cNvSpPr/>
          <p:nvPr/>
        </p:nvSpPr>
        <p:spPr>
          <a:xfrm>
            <a:off x="7761893" y="3276080"/>
            <a:ext cx="987972" cy="9879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81C3078-021E-4354-8BF4-D42F074C6804}"/>
              </a:ext>
            </a:extLst>
          </p:cNvPr>
          <p:cNvCxnSpPr>
            <a:cxnSpLocks/>
          </p:cNvCxnSpPr>
          <p:nvPr/>
        </p:nvCxnSpPr>
        <p:spPr>
          <a:xfrm>
            <a:off x="6387663" y="3770066"/>
            <a:ext cx="137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FFF026F-205C-45E7-A063-9CB61E3CA280}"/>
              </a:ext>
            </a:extLst>
          </p:cNvPr>
          <p:cNvCxnSpPr>
            <a:cxnSpLocks/>
          </p:cNvCxnSpPr>
          <p:nvPr/>
        </p:nvCxnSpPr>
        <p:spPr>
          <a:xfrm>
            <a:off x="4025462" y="3730652"/>
            <a:ext cx="137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E8436C9-C59E-4006-A68F-177E2BB4250F}"/>
              </a:ext>
            </a:extLst>
          </p:cNvPr>
          <p:cNvCxnSpPr>
            <a:cxnSpLocks/>
          </p:cNvCxnSpPr>
          <p:nvPr/>
        </p:nvCxnSpPr>
        <p:spPr>
          <a:xfrm>
            <a:off x="1663261" y="3770066"/>
            <a:ext cx="137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713A6CE-0A68-40F0-B034-61E644685658}"/>
              </a:ext>
            </a:extLst>
          </p:cNvPr>
          <p:cNvCxnSpPr>
            <a:cxnSpLocks/>
          </p:cNvCxnSpPr>
          <p:nvPr/>
        </p:nvCxnSpPr>
        <p:spPr>
          <a:xfrm>
            <a:off x="8749865" y="3770066"/>
            <a:ext cx="137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65649A-01D1-4E89-BA8E-8EDCA287F66E}"/>
              </a:ext>
            </a:extLst>
          </p:cNvPr>
          <p:cNvSpPr txBox="1"/>
          <p:nvPr/>
        </p:nvSpPr>
        <p:spPr>
          <a:xfrm>
            <a:off x="7609490" y="2209383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Текущая версия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D91BEAD-4F18-48FE-9C1C-6CA147BAB63D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8255879" y="2578715"/>
            <a:ext cx="217855" cy="69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65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3A252-A786-477C-9BF5-9C2B180D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013"/>
          </a:xfrm>
        </p:spPr>
        <p:txBody>
          <a:bodyPr/>
          <a:lstStyle/>
          <a:p>
            <a:pPr algn="ctr"/>
            <a:r>
              <a:rPr lang="ru-RU" dirty="0"/>
              <a:t>Ветвление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9245B4A-6E72-4C14-8BE0-05F93ADA9F06}"/>
              </a:ext>
            </a:extLst>
          </p:cNvPr>
          <p:cNvSpPr/>
          <p:nvPr/>
        </p:nvSpPr>
        <p:spPr>
          <a:xfrm>
            <a:off x="2123090" y="2648607"/>
            <a:ext cx="945931" cy="9459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2E700EA-9261-4727-A4F6-1DD500944ED7}"/>
              </a:ext>
            </a:extLst>
          </p:cNvPr>
          <p:cNvSpPr/>
          <p:nvPr/>
        </p:nvSpPr>
        <p:spPr>
          <a:xfrm>
            <a:off x="5150069" y="2648606"/>
            <a:ext cx="945931" cy="9459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A8D99F9-C251-4896-B250-4CD834BA6F8D}"/>
              </a:ext>
            </a:extLst>
          </p:cNvPr>
          <p:cNvSpPr/>
          <p:nvPr/>
        </p:nvSpPr>
        <p:spPr>
          <a:xfrm>
            <a:off x="7977352" y="2648606"/>
            <a:ext cx="945931" cy="9459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180BF1E-D7B2-492B-B335-8F8EC705CE52}"/>
              </a:ext>
            </a:extLst>
          </p:cNvPr>
          <p:cNvSpPr/>
          <p:nvPr/>
        </p:nvSpPr>
        <p:spPr>
          <a:xfrm>
            <a:off x="3710152" y="4487916"/>
            <a:ext cx="945931" cy="945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7C90B7C-838D-4C23-B942-15F550178190}"/>
              </a:ext>
            </a:extLst>
          </p:cNvPr>
          <p:cNvSpPr/>
          <p:nvPr/>
        </p:nvSpPr>
        <p:spPr>
          <a:xfrm>
            <a:off x="7036676" y="4487915"/>
            <a:ext cx="945931" cy="945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9DD1978-A931-411D-928E-9557BAA04073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3069021" y="3121572"/>
            <a:ext cx="20810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7710D49-4A69-42BC-AE6A-B64B25A7556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6096000" y="3121572"/>
            <a:ext cx="1881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F4A8646-D0C3-4026-8283-B4553E472287}"/>
              </a:ext>
            </a:extLst>
          </p:cNvPr>
          <p:cNvCxnSpPr>
            <a:stCxn id="6" idx="6"/>
          </p:cNvCxnSpPr>
          <p:nvPr/>
        </p:nvCxnSpPr>
        <p:spPr>
          <a:xfrm flipV="1">
            <a:off x="8923283" y="3121571"/>
            <a:ext cx="15345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BC2B58B-ECC2-4426-88FE-798D9B0708AB}"/>
              </a:ext>
            </a:extLst>
          </p:cNvPr>
          <p:cNvCxnSpPr>
            <a:endCxn id="4" idx="2"/>
          </p:cNvCxnSpPr>
          <p:nvPr/>
        </p:nvCxnSpPr>
        <p:spPr>
          <a:xfrm>
            <a:off x="735724" y="3121571"/>
            <a:ext cx="138736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376524D-D239-40DA-81B3-132071DFCA82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930493" y="3456010"/>
            <a:ext cx="918187" cy="117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5B6C009-8A2A-423B-813A-7ACBFB53CFD2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4656083" y="4960881"/>
            <a:ext cx="23805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7BACA25-BB41-4BA0-A2C9-7F7A0C3492F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7982607" y="4960881"/>
            <a:ext cx="2002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2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3A252-A786-477C-9BF5-9C2B180D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013"/>
          </a:xfrm>
        </p:spPr>
        <p:txBody>
          <a:bodyPr/>
          <a:lstStyle/>
          <a:p>
            <a:pPr algn="ctr"/>
            <a:r>
              <a:rPr lang="ru-RU" dirty="0"/>
              <a:t>Слияние веток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9245B4A-6E72-4C14-8BE0-05F93ADA9F06}"/>
              </a:ext>
            </a:extLst>
          </p:cNvPr>
          <p:cNvSpPr/>
          <p:nvPr/>
        </p:nvSpPr>
        <p:spPr>
          <a:xfrm>
            <a:off x="2123090" y="2648607"/>
            <a:ext cx="945931" cy="9459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2E700EA-9261-4727-A4F6-1DD500944ED7}"/>
              </a:ext>
            </a:extLst>
          </p:cNvPr>
          <p:cNvSpPr/>
          <p:nvPr/>
        </p:nvSpPr>
        <p:spPr>
          <a:xfrm>
            <a:off x="4577255" y="2648606"/>
            <a:ext cx="945931" cy="9459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A8D99F9-C251-4896-B250-4CD834BA6F8D}"/>
              </a:ext>
            </a:extLst>
          </p:cNvPr>
          <p:cNvSpPr/>
          <p:nvPr/>
        </p:nvSpPr>
        <p:spPr>
          <a:xfrm>
            <a:off x="7057697" y="2648606"/>
            <a:ext cx="945931" cy="9459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180BF1E-D7B2-492B-B335-8F8EC705CE52}"/>
              </a:ext>
            </a:extLst>
          </p:cNvPr>
          <p:cNvSpPr/>
          <p:nvPr/>
        </p:nvSpPr>
        <p:spPr>
          <a:xfrm>
            <a:off x="3710152" y="4487916"/>
            <a:ext cx="945931" cy="945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7C90B7C-838D-4C23-B942-15F550178190}"/>
              </a:ext>
            </a:extLst>
          </p:cNvPr>
          <p:cNvSpPr/>
          <p:nvPr/>
        </p:nvSpPr>
        <p:spPr>
          <a:xfrm>
            <a:off x="7036676" y="4487915"/>
            <a:ext cx="945931" cy="945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9DD1978-A931-411D-928E-9557BAA04073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3069021" y="3121572"/>
            <a:ext cx="15082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7710D49-4A69-42BC-AE6A-B64B25A7556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523186" y="3121572"/>
            <a:ext cx="153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F4A8646-D0C3-4026-8283-B4553E472287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8003628" y="3121571"/>
            <a:ext cx="12578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BC2B58B-ECC2-4426-88FE-798D9B0708AB}"/>
              </a:ext>
            </a:extLst>
          </p:cNvPr>
          <p:cNvCxnSpPr>
            <a:endCxn id="4" idx="2"/>
          </p:cNvCxnSpPr>
          <p:nvPr/>
        </p:nvCxnSpPr>
        <p:spPr>
          <a:xfrm>
            <a:off x="735724" y="3121571"/>
            <a:ext cx="138736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376524D-D239-40DA-81B3-132071DFCA82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930493" y="3456010"/>
            <a:ext cx="918187" cy="117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5B6C009-8A2A-423B-813A-7ACBFB53CFD2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4656083" y="4960881"/>
            <a:ext cx="23805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7BACA25-BB41-4BA0-A2C9-7F7A0C3492FC}"/>
              </a:ext>
            </a:extLst>
          </p:cNvPr>
          <p:cNvCxnSpPr>
            <a:cxnSpLocks/>
            <a:stCxn id="8" idx="7"/>
            <a:endCxn id="16" idx="3"/>
          </p:cNvCxnSpPr>
          <p:nvPr/>
        </p:nvCxnSpPr>
        <p:spPr>
          <a:xfrm flipV="1">
            <a:off x="7844079" y="3456008"/>
            <a:ext cx="1555956" cy="1170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DC85D981-9996-410E-AC70-55DD844417A6}"/>
              </a:ext>
            </a:extLst>
          </p:cNvPr>
          <p:cNvSpPr/>
          <p:nvPr/>
        </p:nvSpPr>
        <p:spPr>
          <a:xfrm>
            <a:off x="9261507" y="2648605"/>
            <a:ext cx="945931" cy="945931"/>
          </a:xfrm>
          <a:prstGeom prst="ellipse">
            <a:avLst/>
          </a:prstGeom>
          <a:solidFill>
            <a:srgbClr val="C637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C16963E-44B9-4B61-A01E-233C014EDAF9}"/>
              </a:ext>
            </a:extLst>
          </p:cNvPr>
          <p:cNvCxnSpPr>
            <a:stCxn id="16" idx="6"/>
          </p:cNvCxnSpPr>
          <p:nvPr/>
        </p:nvCxnSpPr>
        <p:spPr>
          <a:xfrm flipV="1">
            <a:off x="10207438" y="3121570"/>
            <a:ext cx="1007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161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1291</Words>
  <Application>Microsoft Office PowerPoint</Application>
  <PresentationFormat>Широкоэкранный</PresentationFormat>
  <Paragraphs>123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Тема Office</vt:lpstr>
      <vt:lpstr>Лекция 2</vt:lpstr>
      <vt:lpstr>Рабочая область разработчика</vt:lpstr>
      <vt:lpstr>Угрозы персональной рабочей области</vt:lpstr>
      <vt:lpstr>Как защититься от этих угроз?</vt:lpstr>
      <vt:lpstr>Система контроля версий</vt:lpstr>
      <vt:lpstr>Репозиторий</vt:lpstr>
      <vt:lpstr>История изменений</vt:lpstr>
      <vt:lpstr>Ветвление</vt:lpstr>
      <vt:lpstr>Слияние веток</vt:lpstr>
      <vt:lpstr>Теги</vt:lpstr>
      <vt:lpstr>Презентация PowerPoint</vt:lpstr>
      <vt:lpstr>Дополнительные сервисы работы с удаленным репозиторием GitLab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репозиторием</dc:title>
  <dc:creator>Хачкинаев Олег Витальевич</dc:creator>
  <cp:lastModifiedBy>Хачкинаев Олег Витальевич</cp:lastModifiedBy>
  <cp:revision>49</cp:revision>
  <dcterms:created xsi:type="dcterms:W3CDTF">2022-07-13T08:13:10Z</dcterms:created>
  <dcterms:modified xsi:type="dcterms:W3CDTF">2022-11-18T12:01:38Z</dcterms:modified>
</cp:coreProperties>
</file>